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523" r:id="rId2"/>
    <p:sldId id="525" r:id="rId3"/>
    <p:sldId id="531" r:id="rId4"/>
  </p:sldIdLst>
  <p:sldSz cx="9144000" cy="6858000" type="screen4x3"/>
  <p:notesSz cx="6794500" cy="9931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Gut" initials="RG" lastIdx="11" clrIdx="0">
    <p:extLst>
      <p:ext uri="{19B8F6BF-5375-455C-9EA6-DF929625EA0E}">
        <p15:presenceInfo xmlns:p15="http://schemas.microsoft.com/office/powerpoint/2012/main" userId="S::rikke.gut@regionh.dk::78652dd7-9570-4ac6-9964-cadfa49089a8" providerId="AD"/>
      </p:ext>
    </p:extLst>
  </p:cmAuthor>
  <p:cmAuthor id="2" name="Cathrine Ørskov Kølbæk" initials="CØK" lastIdx="5" clrIdx="1">
    <p:extLst>
      <p:ext uri="{19B8F6BF-5375-455C-9EA6-DF929625EA0E}">
        <p15:presenceInfo xmlns:p15="http://schemas.microsoft.com/office/powerpoint/2012/main" userId="S::cathrine.oerskov.koelbaek@regionh.dk::5ecb3ebd-8195-4741-afe1-9aef2513f28d" providerId="AD"/>
      </p:ext>
    </p:extLst>
  </p:cmAuthor>
  <p:cmAuthor id="3" name="Nille Landrock Rasmussen" initials="NLR" lastIdx="55" clrIdx="2">
    <p:extLst>
      <p:ext uri="{19B8F6BF-5375-455C-9EA6-DF929625EA0E}">
        <p15:presenceInfo xmlns:p15="http://schemas.microsoft.com/office/powerpoint/2012/main" userId="S::nille.landrock.rasmussen@regionh.dk::8d3014ad-801d-4009-8018-9acd90efdab1" providerId="AD"/>
      </p:ext>
    </p:extLst>
  </p:cmAuthor>
  <p:cmAuthor id="4" name="Ulla Møller Hansen" initials="UMH" lastIdx="30" clrIdx="3">
    <p:extLst>
      <p:ext uri="{19B8F6BF-5375-455C-9EA6-DF929625EA0E}">
        <p15:presenceInfo xmlns:p15="http://schemas.microsoft.com/office/powerpoint/2012/main" userId="S::ulla.moeller.hansen@regionh.dk::91ec894b-e244-45eb-977c-03e5c668c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787"/>
    <a:srgbClr val="92CBCF"/>
    <a:srgbClr val="F48580"/>
    <a:srgbClr val="006A6E"/>
    <a:srgbClr val="D3EAEC"/>
    <a:srgbClr val="2052CE"/>
    <a:srgbClr val="60C3AD"/>
    <a:srgbClr val="FDEADA"/>
    <a:srgbClr val="000000"/>
    <a:srgbClr val="014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6604" autoAdjust="0"/>
  </p:normalViewPr>
  <p:slideViewPr>
    <p:cSldViewPr>
      <p:cViewPr varScale="1">
        <p:scale>
          <a:sx n="80" d="100"/>
          <a:sy n="80" d="100"/>
        </p:scale>
        <p:origin x="102" y="420"/>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7890" y="0"/>
            <a:ext cx="2945024" cy="497126"/>
          </a:xfrm>
          <a:prstGeom prst="rect">
            <a:avLst/>
          </a:prstGeom>
        </p:spPr>
        <p:txBody>
          <a:bodyPr vert="horz" lIns="91440" tIns="45720" rIns="91440" bIns="45720" rtlCol="0"/>
          <a:lstStyle>
            <a:lvl1pPr algn="r">
              <a:defRPr sz="1200"/>
            </a:lvl1pPr>
          </a:lstStyle>
          <a:p>
            <a:fld id="{84B0D4F5-E19E-4548-92BF-63271276C3CA}" type="datetimeFigureOut">
              <a:rPr lang="da-DK" smtClean="0"/>
              <a:t>25-03-2024</a:t>
            </a:fld>
            <a:endParaRPr lang="da-DK"/>
          </a:p>
        </p:txBody>
      </p:sp>
      <p:sp>
        <p:nvSpPr>
          <p:cNvPr id="4" name="Pladsholder til sidefod 3"/>
          <p:cNvSpPr>
            <a:spLocks noGrp="1"/>
          </p:cNvSpPr>
          <p:nvPr>
            <p:ph type="ftr" sz="quarter" idx="2"/>
          </p:nvPr>
        </p:nvSpPr>
        <p:spPr>
          <a:xfrm>
            <a:off x="0" y="9432687"/>
            <a:ext cx="2945024" cy="497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7890" y="9432687"/>
            <a:ext cx="2945024" cy="497125"/>
          </a:xfrm>
          <a:prstGeom prst="rect">
            <a:avLst/>
          </a:prstGeom>
        </p:spPr>
        <p:txBody>
          <a:bodyPr vert="horz" lIns="91440" tIns="45720" rIns="91440" bIns="45720" rtlCol="0" anchor="b"/>
          <a:lstStyle>
            <a:lvl1pPr algn="r">
              <a:defRPr sz="1200"/>
            </a:lvl1pPr>
          </a:lstStyle>
          <a:p>
            <a:fld id="{F476188D-BCDD-402C-BD6B-45559397FD82}" type="slidenum">
              <a:rPr lang="da-DK" smtClean="0"/>
              <a:t>‹nr.›</a:t>
            </a:fld>
            <a:endParaRPr lang="da-DK"/>
          </a:p>
        </p:txBody>
      </p:sp>
    </p:spTree>
    <p:extLst>
      <p:ext uri="{BB962C8B-B14F-4D97-AF65-F5344CB8AC3E}">
        <p14:creationId xmlns:p14="http://schemas.microsoft.com/office/powerpoint/2010/main" val="376590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FC5D7843-7C23-454E-A41B-15EBDBCD0AF3}" type="datetimeFigureOut">
              <a:rPr lang="da-DK" smtClean="0"/>
              <a:t>25-03-2024</a:t>
            </a:fld>
            <a:endParaRPr lang="da-DK"/>
          </a:p>
        </p:txBody>
      </p:sp>
      <p:sp>
        <p:nvSpPr>
          <p:cNvPr id="4" name="Pladsholder til diasbillede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433106"/>
            <a:ext cx="2944283" cy="49657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2EC4312E-BA8B-4841-BD29-64917E8151C5}" type="slidenum">
              <a:rPr lang="da-DK" smtClean="0"/>
              <a:t>‹nr.›</a:t>
            </a:fld>
            <a:endParaRPr lang="da-DK"/>
          </a:p>
        </p:txBody>
      </p:sp>
    </p:spTree>
    <p:extLst>
      <p:ext uri="{BB962C8B-B14F-4D97-AF65-F5344CB8AC3E}">
        <p14:creationId xmlns:p14="http://schemas.microsoft.com/office/powerpoint/2010/main" val="68712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2EC4312E-BA8B-4841-BD29-64917E8151C5}" type="slidenum">
              <a:rPr lang="da-DK" smtClean="0"/>
              <a:t>1</a:t>
            </a:fld>
            <a:endParaRPr lang="da-DK"/>
          </a:p>
        </p:txBody>
      </p:sp>
    </p:spTree>
    <p:extLst>
      <p:ext uri="{BB962C8B-B14F-4D97-AF65-F5344CB8AC3E}">
        <p14:creationId xmlns:p14="http://schemas.microsoft.com/office/powerpoint/2010/main" val="1532559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99841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1513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68260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5004048" y="764704"/>
            <a:ext cx="4139952" cy="6093296"/>
          </a:xfr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737E7BEE-C97C-4BEF-9C6C-9F062AF7C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692388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3240321" y="1809289"/>
            <a:ext cx="2898918" cy="2898918"/>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E34707D0-EEAA-4875-B50E-3BDB2EFBA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788433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1528128"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Pladsholder til billede 6">
            <a:extLst>
              <a:ext uri="{FF2B5EF4-FFF2-40B4-BE49-F238E27FC236}">
                <a16:creationId xmlns:a16="http://schemas.microsoft.com/office/drawing/2014/main" id="{E71D9462-4491-403D-98AF-33235FEA8025}"/>
              </a:ext>
            </a:extLst>
          </p:cNvPr>
          <p:cNvSpPr>
            <a:spLocks noGrp="1"/>
          </p:cNvSpPr>
          <p:nvPr>
            <p:ph type="pic" sz="quarter" idx="17"/>
          </p:nvPr>
        </p:nvSpPr>
        <p:spPr>
          <a:xfrm>
            <a:off x="5155192"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pic>
        <p:nvPicPr>
          <p:cNvPr id="10" name="Billede 9">
            <a:extLst>
              <a:ext uri="{FF2B5EF4-FFF2-40B4-BE49-F238E27FC236}">
                <a16:creationId xmlns:a16="http://schemas.microsoft.com/office/drawing/2014/main" id="{9805645A-E128-4759-A93A-20191C48F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2" name="Rektangel 11">
            <a:extLst>
              <a:ext uri="{FF2B5EF4-FFF2-40B4-BE49-F238E27FC236}">
                <a16:creationId xmlns:a16="http://schemas.microsoft.com/office/drawing/2014/main" id="{B7527334-1B3A-494A-97E1-C648E70FB366}"/>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 name="Billede 12" descr="Et billede, der indeholder skrivebord, adskillige, arrangeret&#10;&#10;Automatisk genereret beskrivelse">
            <a:extLst>
              <a:ext uri="{FF2B5EF4-FFF2-40B4-BE49-F238E27FC236}">
                <a16:creationId xmlns:a16="http://schemas.microsoft.com/office/drawing/2014/main" id="{4DCDD1F1-4E2F-4F7F-AA7A-1EB420984F5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755007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dholds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04EF0BB9-46DC-47E5-885F-10F2DB4BA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33197BF7-71E0-421B-93FE-4680A23BE734}"/>
              </a:ext>
            </a:extLst>
          </p:cNvPr>
          <p:cNvSpPr/>
          <p:nvPr userDrawn="1"/>
        </p:nvSpPr>
        <p:spPr>
          <a:xfrm>
            <a:off x="288032" y="764704"/>
            <a:ext cx="8855968" cy="5684995"/>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CE1A92F6-45EC-483D-BA58-5EA15BF76A3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411064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DDE97D9B-602E-4343-91D6-53F43B117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B27BEC77-F4D7-46E0-A28F-1C4A50DF16DD}"/>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9177A37C-9115-4D19-BB89-B73BFF2D3C1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610002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57D93674-8BB0-40EB-B480-6F41528A1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A0702B55-B0D9-487C-A4C9-8F6FAF22A32E}"/>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58DFC973-5D0C-480F-8804-DA5894DDA3A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98391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ktangel 4"/>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13D9823B-38FE-4415-9AF3-249E383BE2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8" name="Rektangel 7">
            <a:extLst>
              <a:ext uri="{FF2B5EF4-FFF2-40B4-BE49-F238E27FC236}">
                <a16:creationId xmlns:a16="http://schemas.microsoft.com/office/drawing/2014/main" id="{5B65908A-4B92-4E9E-B94D-85666D59969E}"/>
              </a:ext>
            </a:extLst>
          </p:cNvPr>
          <p:cNvSpPr/>
          <p:nvPr userDrawn="1"/>
        </p:nvSpPr>
        <p:spPr>
          <a:xfrm>
            <a:off x="288032" y="908720"/>
            <a:ext cx="8855968" cy="5540979"/>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descr="Et billede, der indeholder skrivebord, adskillige, arrangeret&#10;&#10;Automatisk genereret beskrivelse">
            <a:extLst>
              <a:ext uri="{FF2B5EF4-FFF2-40B4-BE49-F238E27FC236}">
                <a16:creationId xmlns:a16="http://schemas.microsoft.com/office/drawing/2014/main" id="{74DF2855-AEC1-40CC-A4CD-D1CEC2D959AD}"/>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2862442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65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08286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3591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5EE74DD9-5B1F-4A38-A20F-3062F21A9B5E}" type="datetimeFigureOut">
              <a:rPr lang="da-DK" smtClean="0"/>
              <a:t>25-03-2024</a:t>
            </a:fld>
            <a:endParaRPr lang="da-DK"/>
          </a:p>
        </p:txBody>
      </p:sp>
      <p:sp>
        <p:nvSpPr>
          <p:cNvPr id="8" name="Pladsholder til sidefod 7"/>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3005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5EE74DD9-5B1F-4A38-A20F-3062F21A9B5E}" type="datetimeFigureOut">
              <a:rPr lang="da-DK" smtClean="0"/>
              <a:t>25-03-2024</a:t>
            </a:fld>
            <a:endParaRPr lang="da-DK"/>
          </a:p>
        </p:txBody>
      </p:sp>
      <p:sp>
        <p:nvSpPr>
          <p:cNvPr id="4" name="Pladsholder til sidefod 3"/>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107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EE74DD9-5B1F-4A38-A20F-3062F21A9B5E}" type="datetimeFigureOut">
              <a:rPr lang="da-DK" smtClean="0"/>
              <a:t>25-03-2024</a:t>
            </a:fld>
            <a:endParaRPr lang="da-DK"/>
          </a:p>
        </p:txBody>
      </p:sp>
      <p:sp>
        <p:nvSpPr>
          <p:cNvPr id="3" name="Pladsholder til sidefod 2"/>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20454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191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678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4DD9-5B1F-4A38-A20F-3062F21A9B5E}" type="datetimeFigureOut">
              <a:rPr lang="da-DK" smtClean="0"/>
              <a:t>25-03-2024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Tree>
    <p:extLst>
      <p:ext uri="{BB962C8B-B14F-4D97-AF65-F5344CB8AC3E}">
        <p14:creationId xmlns:p14="http://schemas.microsoft.com/office/powerpoint/2010/main" val="9032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9" r:id="rId13"/>
    <p:sldLayoutId id="2147483670" r:id="rId14"/>
    <p:sldLayoutId id="2147483668" r:id="rId15"/>
    <p:sldLayoutId id="2147483666" r:id="rId16"/>
    <p:sldLayoutId id="2147483667" r:id="rId17"/>
    <p:sldLayoutId id="2147483665"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193FCB53-6894-4A80-A14E-374209DD3BE8}"/>
              </a:ext>
            </a:extLst>
          </p:cNvPr>
          <p:cNvSpPr txBox="1"/>
          <p:nvPr/>
        </p:nvSpPr>
        <p:spPr>
          <a:xfrm>
            <a:off x="967964" y="5229200"/>
            <a:ext cx="7437131" cy="1077218"/>
          </a:xfrm>
          <a:prstGeom prst="rect">
            <a:avLst/>
          </a:prstGeom>
          <a:noFill/>
        </p:spPr>
        <p:txBody>
          <a:bodyPr wrap="square" rtlCol="0">
            <a:spAutoFit/>
          </a:bodyPr>
          <a:lstStyle/>
          <a:p>
            <a:pPr algn="ctr"/>
            <a:r>
              <a:rPr lang="da-DK" sz="3200" b="1" dirty="0">
                <a:solidFill>
                  <a:schemeClr val="tx2">
                    <a:lumMod val="50000"/>
                  </a:schemeClr>
                </a:solidFill>
                <a:latin typeface="Mari" panose="020B0506040000020004" pitchFamily="34" charset="0"/>
              </a:rPr>
              <a:t>”Patienten siger aldrig nej” – Fælles beslutningstagning på Rigshospitalet </a:t>
            </a:r>
          </a:p>
        </p:txBody>
      </p:sp>
      <p:sp>
        <p:nvSpPr>
          <p:cNvPr id="8" name="Rektangel 7">
            <a:extLst>
              <a:ext uri="{FF2B5EF4-FFF2-40B4-BE49-F238E27FC236}">
                <a16:creationId xmlns:a16="http://schemas.microsoft.com/office/drawing/2014/main" id="{12A4FB78-6032-4CC3-8633-BF249FFE80A1}"/>
              </a:ext>
            </a:extLst>
          </p:cNvPr>
          <p:cNvSpPr/>
          <p:nvPr/>
        </p:nvSpPr>
        <p:spPr>
          <a:xfrm>
            <a:off x="296864" y="812513"/>
            <a:ext cx="8847136" cy="3624599"/>
          </a:xfrm>
          <a:prstGeom prst="rect">
            <a:avLst/>
          </a:prstGeom>
          <a:solidFill>
            <a:srgbClr val="D3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a:extLst>
              <a:ext uri="{FF2B5EF4-FFF2-40B4-BE49-F238E27FC236}">
                <a16:creationId xmlns:a16="http://schemas.microsoft.com/office/drawing/2014/main" id="{FEF3B33D-BE00-4E80-8071-43BA4D517AE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7387"/>
          <a:stretch/>
        </p:blipFill>
        <p:spPr>
          <a:xfrm>
            <a:off x="295381" y="825670"/>
            <a:ext cx="8847136" cy="3611442"/>
          </a:xfrm>
          <a:prstGeom prst="rect">
            <a:avLst/>
          </a:prstGeom>
        </p:spPr>
      </p:pic>
      <p:sp>
        <p:nvSpPr>
          <p:cNvPr id="6" name="Tekstfelt 5">
            <a:extLst>
              <a:ext uri="{FF2B5EF4-FFF2-40B4-BE49-F238E27FC236}">
                <a16:creationId xmlns:a16="http://schemas.microsoft.com/office/drawing/2014/main" id="{C587C144-18C4-4CF2-A0CE-F62C5330ABF6}"/>
              </a:ext>
            </a:extLst>
          </p:cNvPr>
          <p:cNvSpPr txBox="1"/>
          <p:nvPr/>
        </p:nvSpPr>
        <p:spPr>
          <a:xfrm>
            <a:off x="1000382" y="4517057"/>
            <a:ext cx="7437131" cy="430887"/>
          </a:xfrm>
          <a:prstGeom prst="rect">
            <a:avLst/>
          </a:prstGeom>
          <a:noFill/>
        </p:spPr>
        <p:txBody>
          <a:bodyPr wrap="square" rtlCol="0">
            <a:spAutoFit/>
          </a:bodyPr>
          <a:lstStyle/>
          <a:p>
            <a:pPr algn="ctr"/>
            <a:r>
              <a:rPr lang="da-DK" sz="2200" spc="200" dirty="0">
                <a:solidFill>
                  <a:schemeClr val="tx2">
                    <a:lumMod val="50000"/>
                  </a:schemeClr>
                </a:solidFill>
                <a:latin typeface="Mari Book" panose="020B0000000000000000" pitchFamily="34" charset="0"/>
              </a:rPr>
              <a:t>Læringsseminar om </a:t>
            </a:r>
            <a:r>
              <a:rPr lang="da-DK" sz="2200" spc="200" dirty="0" err="1">
                <a:solidFill>
                  <a:schemeClr val="tx2">
                    <a:lumMod val="50000"/>
                  </a:schemeClr>
                </a:solidFill>
                <a:latin typeface="Mari Book" panose="020B0000000000000000" pitchFamily="34" charset="0"/>
              </a:rPr>
              <a:t>patientinddragelse</a:t>
            </a:r>
            <a:r>
              <a:rPr lang="da-DK" sz="2200" spc="200" dirty="0">
                <a:solidFill>
                  <a:schemeClr val="tx2">
                    <a:lumMod val="50000"/>
                  </a:schemeClr>
                </a:solidFill>
                <a:latin typeface="Mari Book" panose="020B0000000000000000" pitchFamily="34" charset="0"/>
              </a:rPr>
              <a:t> 2024 </a:t>
            </a:r>
          </a:p>
        </p:txBody>
      </p:sp>
    </p:spTree>
    <p:extLst>
      <p:ext uri="{BB962C8B-B14F-4D97-AF65-F5344CB8AC3E}">
        <p14:creationId xmlns:p14="http://schemas.microsoft.com/office/powerpoint/2010/main" val="325026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33459" y="260648"/>
            <a:ext cx="3792042"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Stamdata</a:t>
            </a:r>
          </a:p>
        </p:txBody>
      </p:sp>
      <p:grpSp>
        <p:nvGrpSpPr>
          <p:cNvPr id="6" name="Gruppe 5">
            <a:extLst>
              <a:ext uri="{FF2B5EF4-FFF2-40B4-BE49-F238E27FC236}">
                <a16:creationId xmlns:a16="http://schemas.microsoft.com/office/drawing/2014/main" id="{DAE48B83-BD5E-46F3-9342-8171040D557F}"/>
              </a:ext>
            </a:extLst>
          </p:cNvPr>
          <p:cNvGrpSpPr/>
          <p:nvPr/>
        </p:nvGrpSpPr>
        <p:grpSpPr>
          <a:xfrm>
            <a:off x="731023" y="1484784"/>
            <a:ext cx="7968924" cy="1248689"/>
            <a:chOff x="935845" y="1326510"/>
            <a:chExt cx="7968924" cy="1248689"/>
          </a:xfrm>
        </p:grpSpPr>
        <p:grpSp>
          <p:nvGrpSpPr>
            <p:cNvPr id="7" name="Gruppe 6">
              <a:extLst>
                <a:ext uri="{FF2B5EF4-FFF2-40B4-BE49-F238E27FC236}">
                  <a16:creationId xmlns:a16="http://schemas.microsoft.com/office/drawing/2014/main" id="{9684DD27-C3D7-4F6D-9A22-BAF9E3C8ED7E}"/>
                </a:ext>
              </a:extLst>
            </p:cNvPr>
            <p:cNvGrpSpPr/>
            <p:nvPr/>
          </p:nvGrpSpPr>
          <p:grpSpPr>
            <a:xfrm>
              <a:off x="935845" y="1326510"/>
              <a:ext cx="7968924" cy="1248689"/>
              <a:chOff x="935845" y="1326510"/>
              <a:chExt cx="7968924" cy="1248689"/>
            </a:xfrm>
          </p:grpSpPr>
          <p:sp>
            <p:nvSpPr>
              <p:cNvPr id="9" name="Rektangel 8">
                <a:extLst>
                  <a:ext uri="{FF2B5EF4-FFF2-40B4-BE49-F238E27FC236}">
                    <a16:creationId xmlns:a16="http://schemas.microsoft.com/office/drawing/2014/main" id="{F9EFD26D-C067-41E6-B0AD-658D8EB43C1F}"/>
                  </a:ext>
                </a:extLst>
              </p:cNvPr>
              <p:cNvSpPr/>
              <p:nvPr/>
            </p:nvSpPr>
            <p:spPr>
              <a:xfrm>
                <a:off x="1306160" y="1425511"/>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F5DB0F61-37A1-4402-B37D-E14144354CCD}"/>
                  </a:ext>
                </a:extLst>
              </p:cNvPr>
              <p:cNvSpPr txBox="1"/>
              <p:nvPr/>
            </p:nvSpPr>
            <p:spPr>
              <a:xfrm>
                <a:off x="2295012" y="1618306"/>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Service Designer // Antropolog</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Anna Berg // Lea </a:t>
                </a:r>
                <a:r>
                  <a:rPr lang="da-DK" sz="1400" dirty="0" err="1">
                    <a:solidFill>
                      <a:srgbClr val="323232"/>
                    </a:solidFill>
                    <a:latin typeface="Mari Book" panose="020B0000000000000000" pitchFamily="34" charset="0"/>
                  </a:rPr>
                  <a:t>Gulstav</a:t>
                </a:r>
                <a:r>
                  <a:rPr lang="da-DK" sz="1400" dirty="0">
                    <a:solidFill>
                      <a:srgbClr val="323232"/>
                    </a:solidFill>
                    <a:latin typeface="Mari Book" panose="020B0000000000000000" pitchFamily="34" charset="0"/>
                  </a:rPr>
                  <a:t> Dalgaard </a:t>
                </a:r>
              </a:p>
            </p:txBody>
          </p:sp>
          <p:sp>
            <p:nvSpPr>
              <p:cNvPr id="12" name="Ellipse 11">
                <a:extLst>
                  <a:ext uri="{FF2B5EF4-FFF2-40B4-BE49-F238E27FC236}">
                    <a16:creationId xmlns:a16="http://schemas.microsoft.com/office/drawing/2014/main" id="{BB1B79AE-BB5D-4DBF-B50A-9BF49713FBAE}"/>
                  </a:ext>
                </a:extLst>
              </p:cNvPr>
              <p:cNvSpPr/>
              <p:nvPr/>
            </p:nvSpPr>
            <p:spPr>
              <a:xfrm>
                <a:off x="935845" y="1326510"/>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grpSp>
        <p:sp>
          <p:nvSpPr>
            <p:cNvPr id="8" name="Tekstfelt 7">
              <a:extLst>
                <a:ext uri="{FF2B5EF4-FFF2-40B4-BE49-F238E27FC236}">
                  <a16:creationId xmlns:a16="http://schemas.microsoft.com/office/drawing/2014/main" id="{208D8BA5-8489-4122-8177-D17C67B27049}"/>
                </a:ext>
              </a:extLst>
            </p:cNvPr>
            <p:cNvSpPr txBox="1"/>
            <p:nvPr/>
          </p:nvSpPr>
          <p:spPr>
            <a:xfrm>
              <a:off x="966152" y="1575633"/>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Titel og Navn</a:t>
              </a:r>
            </a:p>
            <a:p>
              <a:endParaRPr lang="da-DK" sz="1600" b="1" dirty="0">
                <a:solidFill>
                  <a:schemeClr val="bg1"/>
                </a:solidFill>
                <a:latin typeface="Bahnschrift SemiBold" panose="020B0502040204020203" pitchFamily="34" charset="0"/>
              </a:endParaRPr>
            </a:p>
          </p:txBody>
        </p:sp>
      </p:grpSp>
      <p:sp>
        <p:nvSpPr>
          <p:cNvPr id="13" name="Rektangel 12">
            <a:extLst>
              <a:ext uri="{FF2B5EF4-FFF2-40B4-BE49-F238E27FC236}">
                <a16:creationId xmlns:a16="http://schemas.microsoft.com/office/drawing/2014/main" id="{5D32D265-614D-43F4-8F3D-11203104F4D3}"/>
              </a:ext>
            </a:extLst>
          </p:cNvPr>
          <p:cNvSpPr/>
          <p:nvPr/>
        </p:nvSpPr>
        <p:spPr>
          <a:xfrm>
            <a:off x="1125891" y="3215416"/>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73FD31CC-B108-432E-80AE-964D562A7C2B}"/>
              </a:ext>
            </a:extLst>
          </p:cNvPr>
          <p:cNvSpPr txBox="1"/>
          <p:nvPr/>
        </p:nvSpPr>
        <p:spPr>
          <a:xfrm>
            <a:off x="2101677" y="3218147"/>
            <a:ext cx="6129665" cy="1045223"/>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Rigshospitalet </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Afd. for Organkirurgi og Transplantation, Afd. for Hjerne- og </a:t>
            </a:r>
            <a:r>
              <a:rPr lang="da-DK" sz="1400" dirty="0" err="1">
                <a:solidFill>
                  <a:srgbClr val="323232"/>
                </a:solidFill>
                <a:latin typeface="Mari Book" panose="020B0000000000000000" pitchFamily="34" charset="0"/>
              </a:rPr>
              <a:t>Nerveki-rurgi</a:t>
            </a:r>
            <a:r>
              <a:rPr lang="da-DK" sz="1400" dirty="0">
                <a:solidFill>
                  <a:srgbClr val="323232"/>
                </a:solidFill>
                <a:latin typeface="Mari Book" panose="020B0000000000000000" pitchFamily="34" charset="0"/>
              </a:rPr>
              <a:t>, Afd. for Kvindesygdomme, Afd. for Øre-Næse-Hals-Kirurgi, Afd. for Knogle og </a:t>
            </a:r>
            <a:r>
              <a:rPr lang="da-DK" sz="1400" dirty="0" err="1">
                <a:solidFill>
                  <a:srgbClr val="323232"/>
                </a:solidFill>
                <a:latin typeface="Mari Book" panose="020B0000000000000000" pitchFamily="34" charset="0"/>
              </a:rPr>
              <a:t>Ledkirurgi</a:t>
            </a:r>
            <a:r>
              <a:rPr lang="da-DK" sz="1400" dirty="0">
                <a:solidFill>
                  <a:srgbClr val="323232"/>
                </a:solidFill>
                <a:latin typeface="Mari Book" panose="020B0000000000000000" pitchFamily="34" charset="0"/>
              </a:rPr>
              <a:t> og Afd. for Karkirurgi</a:t>
            </a:r>
          </a:p>
        </p:txBody>
      </p:sp>
      <p:sp>
        <p:nvSpPr>
          <p:cNvPr id="15" name="Ellipse 14">
            <a:extLst>
              <a:ext uri="{FF2B5EF4-FFF2-40B4-BE49-F238E27FC236}">
                <a16:creationId xmlns:a16="http://schemas.microsoft.com/office/drawing/2014/main" id="{B9461BFC-778F-46C1-B89F-9A762853C339}"/>
              </a:ext>
            </a:extLst>
          </p:cNvPr>
          <p:cNvSpPr/>
          <p:nvPr/>
        </p:nvSpPr>
        <p:spPr>
          <a:xfrm>
            <a:off x="755576" y="3116415"/>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sp>
        <p:nvSpPr>
          <p:cNvPr id="16" name="Tekstfelt 15">
            <a:extLst>
              <a:ext uri="{FF2B5EF4-FFF2-40B4-BE49-F238E27FC236}">
                <a16:creationId xmlns:a16="http://schemas.microsoft.com/office/drawing/2014/main" id="{154E9891-14E6-4209-B5F4-1938C9C50F05}"/>
              </a:ext>
            </a:extLst>
          </p:cNvPr>
          <p:cNvSpPr txBox="1"/>
          <p:nvPr/>
        </p:nvSpPr>
        <p:spPr>
          <a:xfrm>
            <a:off x="785883" y="3365538"/>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Hospital og afdeling</a:t>
            </a:r>
          </a:p>
          <a:p>
            <a:endParaRPr lang="da-DK" sz="1600" b="1" dirty="0">
              <a:solidFill>
                <a:schemeClr val="bg1"/>
              </a:solidFill>
              <a:latin typeface="Bahnschrift SemiBold" panose="020B0502040204020203" pitchFamily="34" charset="0"/>
            </a:endParaRPr>
          </a:p>
        </p:txBody>
      </p:sp>
    </p:spTree>
    <p:extLst>
      <p:ext uri="{BB962C8B-B14F-4D97-AF65-F5344CB8AC3E}">
        <p14:creationId xmlns:p14="http://schemas.microsoft.com/office/powerpoint/2010/main" val="198472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25080" y="264285"/>
            <a:ext cx="4368106"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Kort om casen  </a:t>
            </a:r>
          </a:p>
        </p:txBody>
      </p:sp>
      <p:sp>
        <p:nvSpPr>
          <p:cNvPr id="5" name="Tekstboks 64">
            <a:extLst>
              <a:ext uri="{FF2B5EF4-FFF2-40B4-BE49-F238E27FC236}">
                <a16:creationId xmlns:a16="http://schemas.microsoft.com/office/drawing/2014/main" id="{13C94895-18A9-4AF3-92C6-A0701797F287}"/>
              </a:ext>
            </a:extLst>
          </p:cNvPr>
          <p:cNvSpPr txBox="1"/>
          <p:nvPr/>
        </p:nvSpPr>
        <p:spPr>
          <a:xfrm>
            <a:off x="779958" y="1629258"/>
            <a:ext cx="7896498" cy="4452501"/>
          </a:xfrm>
          <a:prstGeom prst="rect">
            <a:avLst/>
          </a:prstGeom>
          <a:noFill/>
        </p:spPr>
        <p:txBody>
          <a:bodyPr wrap="square" rtlCol="0">
            <a:spAutoFit/>
          </a:bodyPr>
          <a:lstStyle/>
          <a:p>
            <a:pPr marL="285750" indent="-285750">
              <a:lnSpc>
                <a:spcPts val="1920"/>
              </a:lnSpc>
              <a:spcBef>
                <a:spcPts val="600"/>
              </a:spcBef>
              <a:buFont typeface="Arial" panose="020B0604020202020204" pitchFamily="34" charset="0"/>
              <a:buChar char="•"/>
            </a:pPr>
            <a:r>
              <a:rPr lang="da-DK" sz="1600" dirty="0">
                <a:latin typeface="Mari Book" pitchFamily="34" charset="0"/>
              </a:rPr>
              <a:t>Der kan være mange grunde til at patienter ikke afviser behandlingsforslag. </a:t>
            </a:r>
          </a:p>
          <a:p>
            <a:pPr marL="285750" indent="-285750">
              <a:lnSpc>
                <a:spcPts val="1920"/>
              </a:lnSpc>
              <a:spcBef>
                <a:spcPts val="600"/>
              </a:spcBef>
              <a:buFont typeface="Arial" panose="020B0604020202020204" pitchFamily="34" charset="0"/>
              <a:buChar char="•"/>
            </a:pPr>
            <a:r>
              <a:rPr lang="da-DK" sz="1600" dirty="0">
                <a:latin typeface="Mari Book" pitchFamily="34" charset="0"/>
              </a:rPr>
              <a:t>Derfor har Rigshospitalets Enhed for Sundhedsfaglig Samskabelse sammen med fem afdelinger udviklet 17 metoder, som er præsenteret i et inspirationskatalog og som alle sigter mod at mindske automatreaktionen hos patienten, og samtidig forbedre forståelsen mellem klinikere og patienter. </a:t>
            </a:r>
          </a:p>
          <a:p>
            <a:pPr marL="285750" indent="-285750">
              <a:lnSpc>
                <a:spcPts val="1920"/>
              </a:lnSpc>
              <a:spcBef>
                <a:spcPts val="600"/>
              </a:spcBef>
              <a:buFont typeface="Arial" panose="020B0604020202020204" pitchFamily="34" charset="0"/>
              <a:buChar char="•"/>
            </a:pPr>
            <a:r>
              <a:rPr lang="da-DK" sz="1600" dirty="0">
                <a:latin typeface="Mari Book" pitchFamily="34" charset="0"/>
              </a:rPr>
              <a:t>Interventionerne har i alle afdelinger medført en tættere tværfaglig dialog om mulige behandlingsveje/fremtidsscenarier, tydeligere </a:t>
            </a:r>
            <a:r>
              <a:rPr lang="da-DK" sz="1600" dirty="0" err="1">
                <a:latin typeface="Mari Book" pitchFamily="34" charset="0"/>
              </a:rPr>
              <a:t>ek-splicitering</a:t>
            </a:r>
            <a:r>
              <a:rPr lang="da-DK" sz="1600" dirty="0">
                <a:latin typeface="Mari Book" pitchFamily="34" charset="0"/>
              </a:rPr>
              <a:t> af de forskellige muligheder over for patienten (inkl. </a:t>
            </a:r>
            <a:r>
              <a:rPr lang="da-DK" sz="1600" dirty="0" err="1">
                <a:latin typeface="Mari Book" pitchFamily="34" charset="0"/>
              </a:rPr>
              <a:t>Be-tænkningstid</a:t>
            </a:r>
            <a:r>
              <a:rPr lang="da-DK" sz="1600" dirty="0">
                <a:latin typeface="Mari Book" pitchFamily="34" charset="0"/>
              </a:rPr>
              <a:t>) og begejstring for en tværfaglig indsats præget af transparens, handling og mod. </a:t>
            </a:r>
          </a:p>
          <a:p>
            <a:pPr>
              <a:lnSpc>
                <a:spcPts val="1920"/>
              </a:lnSpc>
              <a:spcBef>
                <a:spcPts val="600"/>
              </a:spcBef>
            </a:pPr>
            <a:r>
              <a:rPr lang="da-DK" sz="1600" dirty="0">
                <a:effectLst/>
                <a:latin typeface="Mari Book" panose="020B0000000000000000" pitchFamily="34" charset="0"/>
                <a:ea typeface="Calibri" panose="020F0502020204030204" pitchFamily="34" charset="0"/>
                <a:cs typeface="Times New Roman" panose="02020603050405020304" pitchFamily="18" charset="0"/>
              </a:rPr>
              <a:t> </a:t>
            </a:r>
          </a:p>
          <a:p>
            <a:pPr marL="285750" indent="-285750">
              <a:lnSpc>
                <a:spcPts val="1920"/>
              </a:lnSpc>
              <a:spcBef>
                <a:spcPts val="600"/>
              </a:spcBef>
              <a:buFont typeface="Arial" panose="020B0604020202020204" pitchFamily="34" charset="0"/>
              <a:buChar char="•"/>
            </a:pPr>
            <a:r>
              <a:rPr lang="da-DK" sz="1600" dirty="0">
                <a:latin typeface="Mari Book" panose="020B0000000000000000" pitchFamily="34" charset="0"/>
                <a:ea typeface="Calibri" panose="020F0502020204030204" pitchFamily="34" charset="0"/>
                <a:cs typeface="Times New Roman" panose="02020603050405020304" pitchFamily="18" charset="0"/>
              </a:rPr>
              <a:t>Patienter begynder at bestille nye tider så de kan tænke sig om, da de nu har fået </a:t>
            </a:r>
            <a:r>
              <a:rPr lang="da-DK" sz="1600">
                <a:latin typeface="Mari Book" panose="020B0000000000000000" pitchFamily="34" charset="0"/>
                <a:ea typeface="Calibri" panose="020F0502020204030204" pitchFamily="34" charset="0"/>
                <a:cs typeface="Times New Roman" panose="02020603050405020304" pitchFamily="18" charset="0"/>
              </a:rPr>
              <a:t>mere information. </a:t>
            </a:r>
            <a:endParaRPr lang="da-DK" sz="1600" dirty="0">
              <a:latin typeface="Mari Book" panose="020B0000000000000000" pitchFamily="34" charset="0"/>
              <a:ea typeface="Calibri" panose="020F0502020204030204" pitchFamily="34" charset="0"/>
              <a:cs typeface="Times New Roman" panose="02020603050405020304" pitchFamily="18" charset="0"/>
            </a:endParaRPr>
          </a:p>
          <a:p>
            <a:pPr marL="285750" indent="-285750">
              <a:lnSpc>
                <a:spcPts val="1920"/>
              </a:lnSpc>
              <a:spcBef>
                <a:spcPts val="600"/>
              </a:spcBef>
              <a:buFont typeface="Arial" panose="020B0604020202020204" pitchFamily="34" charset="0"/>
              <a:buChar char="•"/>
            </a:pPr>
            <a:r>
              <a:rPr lang="da-DK" sz="1600" dirty="0">
                <a:latin typeface="Mari Book" panose="020B0000000000000000" pitchFamily="34" charset="0"/>
                <a:ea typeface="Calibri" panose="020F0502020204030204" pitchFamily="34" charset="0"/>
                <a:cs typeface="Times New Roman" panose="02020603050405020304" pitchFamily="18" charset="0"/>
              </a:rPr>
              <a:t>De nye tiltag giver patienten mulighed for at snakke og forberede sig sammen med klinikkerne og/eller pårørende. </a:t>
            </a:r>
            <a:endParaRPr lang="da-DK" sz="1600" dirty="0">
              <a:effectLst/>
              <a:latin typeface="Mari Book" panose="020B0000000000000000" pitchFamily="34" charset="0"/>
              <a:ea typeface="Calibri" panose="020F0502020204030204" pitchFamily="34" charset="0"/>
              <a:cs typeface="Times New Roman" panose="02020603050405020304" pitchFamily="18" charset="0"/>
            </a:endParaRPr>
          </a:p>
          <a:p>
            <a:pPr marL="285750" indent="-285750">
              <a:lnSpc>
                <a:spcPts val="1920"/>
              </a:lnSpc>
              <a:spcBef>
                <a:spcPts val="600"/>
              </a:spcBef>
              <a:buFont typeface="Arial" panose="020B0604020202020204" pitchFamily="34" charset="0"/>
              <a:buChar char="•"/>
            </a:pPr>
            <a:r>
              <a:rPr lang="da-DK" sz="1600" dirty="0">
                <a:effectLst/>
                <a:latin typeface="Mari Book" panose="020B0000000000000000" pitchFamily="34" charset="0"/>
                <a:ea typeface="Calibri" panose="020F0502020204030204" pitchFamily="34" charset="0"/>
                <a:cs typeface="Times New Roman" panose="02020603050405020304" pitchFamily="18" charset="0"/>
              </a:rPr>
              <a:t>”Det er lige præcis brobygningen og bindingen mellem ikke bare at behandle patienten med at betragte patienten som det hele menneske”</a:t>
            </a:r>
            <a:endParaRPr lang="da-DK" sz="1600" dirty="0">
              <a:latin typeface="Mari Book" panose="020B0000000000000000" pitchFamily="34" charset="0"/>
            </a:endParaRPr>
          </a:p>
        </p:txBody>
      </p:sp>
    </p:spTree>
    <p:extLst>
      <p:ext uri="{BB962C8B-B14F-4D97-AF65-F5344CB8AC3E}">
        <p14:creationId xmlns:p14="http://schemas.microsoft.com/office/powerpoint/2010/main" val="2149218282"/>
      </p:ext>
    </p:extLst>
  </p:cSld>
  <p:clrMapOvr>
    <a:masterClrMapping/>
  </p:clrMapOvr>
</p:sld>
</file>

<file path=ppt/theme/theme1.xml><?xml version="1.0" encoding="utf-8"?>
<a:theme xmlns:a="http://schemas.openxmlformats.org/drawingml/2006/main" name="Kontortema">
  <a:themeElements>
    <a:clrScheme name="CPI-farver">
      <a:dk1>
        <a:sysClr val="windowText" lastClr="000000"/>
      </a:dk1>
      <a:lt1>
        <a:sysClr val="window" lastClr="FFFFFF"/>
      </a:lt1>
      <a:dk2>
        <a:srgbClr val="1F497D"/>
      </a:dk2>
      <a:lt2>
        <a:srgbClr val="EEECE1"/>
      </a:lt2>
      <a:accent1>
        <a:srgbClr val="002555"/>
      </a:accent1>
      <a:accent2>
        <a:srgbClr val="4D6787"/>
      </a:accent2>
      <a:accent3>
        <a:srgbClr val="006A6E"/>
      </a:accent3>
      <a:accent4>
        <a:srgbClr val="A1DBE4"/>
      </a:accent4>
      <a:accent5>
        <a:srgbClr val="F48580"/>
      </a:accent5>
      <a:accent6>
        <a:srgbClr val="F48580"/>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2AFB3DE9C9BCC4D846A374F8981B3EB" ma:contentTypeVersion="10" ma:contentTypeDescription="Opret et nyt dokument." ma:contentTypeScope="" ma:versionID="071fe8a7b7a357bc594861308e08bb2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792a02e3-41f5-4a0f-a157-41dfadb362c1" targetNamespace="http://schemas.microsoft.com/office/2006/metadata/properties" ma:root="true" ma:fieldsID="2d6036b0d9f896649fe616b4847874f7" ns1:_="" ns2:_="" ns3:_="" ns4:_="">
    <xsd:import namespace="http://schemas.microsoft.com/sharepoint/v3"/>
    <xsd:import namespace="a845764b-f903-4397-8c48-009c1016805e"/>
    <xsd:import namespace="http://schemas.microsoft.com/sharepoint/v3/fields"/>
    <xsd:import namespace="792a02e3-41f5-4a0f-a157-41dfadb362c1"/>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gfe03cefe5bf4e6dba229fd7d6f6a99c" ma:index="16"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9"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21"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2a02e3-41f5-4a0f-a157-41dfadb362c1"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a845764b-f903-4397-8c48-009c1016805e" xsi:nil="true"/>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RightsOfUse2 xmlns="792a02e3-41f5-4a0f-a157-41dfadb362c1">Fri afbenyttelse</RightsOfUse2>
    <PublishingExpirationDate xmlns="http://schemas.microsoft.com/sharepoint/v3" xsi:nil="true"/>
    <PublishingStartDate xmlns="http://schemas.microsoft.com/sharepoint/v3" xsi:nil="true"/>
    <TaxCatchAll xmlns="a845764b-f903-4397-8c48-009c1016805e"/>
    <Samtykkenummer_x0020__x0028_EKSTRA_x0020_FELT_x0029_ xmlns="a845764b-f903-4397-8c48-009c1016805e" xsi:nil="true"/>
    <l8452ac6c6bb4fd595ba6432097935d3 xmlns="a845764b-f903-4397-8c48-009c1016805e">
      <Terms xmlns="http://schemas.microsoft.com/office/infopath/2007/PartnerControls"/>
    </l8452ac6c6bb4fd595ba6432097935d3>
    <wic_System_Copyright xmlns="http://schemas.microsoft.com/sharepoint/v3/fields"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0288B65E-8738-4E48-BC25-045BEBAD508A}"/>
</file>

<file path=customXml/itemProps2.xml><?xml version="1.0" encoding="utf-8"?>
<ds:datastoreItem xmlns:ds="http://schemas.openxmlformats.org/officeDocument/2006/customXml" ds:itemID="{9A237293-45FD-4889-9046-E599E5419A76}"/>
</file>

<file path=customXml/itemProps3.xml><?xml version="1.0" encoding="utf-8"?>
<ds:datastoreItem xmlns:ds="http://schemas.openxmlformats.org/officeDocument/2006/customXml" ds:itemID="{2DAE3845-0235-495C-B8C1-524EBD23091B}"/>
</file>

<file path=customXml/itemProps4.xml><?xml version="1.0" encoding="utf-8"?>
<ds:datastoreItem xmlns:ds="http://schemas.openxmlformats.org/officeDocument/2006/customXml" ds:itemID="{11446E59-4849-4314-A0EF-9A2975B324B1}"/>
</file>

<file path=docProps/app.xml><?xml version="1.0" encoding="utf-8"?>
<Properties xmlns="http://schemas.openxmlformats.org/officeDocument/2006/extended-properties" xmlns:vt="http://schemas.openxmlformats.org/officeDocument/2006/docPropsVTypes">
  <TotalTime>25815</TotalTime>
  <Words>234</Words>
  <Application>Microsoft Office PowerPoint</Application>
  <PresentationFormat>Skærmshow (4:3)</PresentationFormat>
  <Paragraphs>18</Paragraphs>
  <Slides>3</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vt:i4>
      </vt:variant>
    </vt:vector>
  </HeadingPairs>
  <TitlesOfParts>
    <vt:vector size="9" baseType="lpstr">
      <vt:lpstr>Arial</vt:lpstr>
      <vt:lpstr>Bahnschrift SemiBold</vt:lpstr>
      <vt:lpstr>Calibri</vt:lpstr>
      <vt:lpstr>Mari</vt:lpstr>
      <vt:lpstr>Mari Book</vt:lpstr>
      <vt:lpstr>Kontortema</vt:lpstr>
      <vt:lpstr>PowerPoint-præsentation</vt:lpstr>
      <vt:lpstr>PowerPoint-præsentation</vt:lpstr>
      <vt:lpstr>PowerPoint-præsentation</vt:lpstr>
    </vt:vector>
  </TitlesOfParts>
  <Company>Region Hovedstaden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Cathrine Ørskov Kølbæk</dc:creator>
  <cp:lastModifiedBy>Olivia Højgaard Føhns</cp:lastModifiedBy>
  <cp:revision>1423</cp:revision>
  <cp:lastPrinted>2020-05-15T05:05:18Z</cp:lastPrinted>
  <dcterms:created xsi:type="dcterms:W3CDTF">2018-01-18T10:02:11Z</dcterms:created>
  <dcterms:modified xsi:type="dcterms:W3CDTF">2024-03-25T13:02:03Z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0x01010042AFB3DE9C9BCC4D846A374F8981B3EB</vt:lpwstr>
  </property>
  <property fmtid="{D5CDD505-2E9C-101B-9397-08002B2CF9AE}" pid="3" name="taggedtags">
    <vt:lpwstr/>
  </property>
  <property fmtid="{D5CDD505-2E9C-101B-9397-08002B2CF9AE}" pid="4" name="division">
    <vt:lpwstr/>
  </property>
  <property fmtid="{D5CDD505-2E9C-101B-9397-08002B2CF9AE}" pid="5" name="unit">
    <vt:lpwstr/>
  </property>
</Properties>
</file>